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swald Bold" charset="1" panose="00000800000000000000"/>
      <p:regular r:id="rId16"/>
    </p:embeddedFont>
    <p:embeddedFont>
      <p:font typeface="Cooper Hewitt" charset="1" panose="00000000000000000000"/>
      <p:regular r:id="rId17"/>
    </p:embeddedFont>
    <p:embeddedFont>
      <p:font typeface="Cooper Hewitt Bold Italics" charset="1" panose="00000000000000000000"/>
      <p:regular r:id="rId18"/>
    </p:embeddedFont>
    <p:embeddedFont>
      <p:font typeface="Cooper Hewitt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950605" y="-85725"/>
            <a:ext cx="11337395" cy="1275457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33999" t="0" r="-34855" b="0"/>
              </a:stretch>
            </a:blipFill>
          </p:spPr>
        </p:sp>
      </p:grpSp>
      <p:grpSp>
        <p:nvGrpSpPr>
          <p:cNvPr name="Group 5" id="5"/>
          <p:cNvGrpSpPr/>
          <p:nvPr/>
        </p:nvGrpSpPr>
        <p:grpSpPr>
          <a:xfrm rot="0">
            <a:off x="7906871" y="7586662"/>
            <a:ext cx="8239896" cy="4626084"/>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87468" y="7250922"/>
            <a:ext cx="8239896" cy="4626084"/>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89594" y="-248810"/>
            <a:ext cx="10403659" cy="167756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996" y="-85725"/>
            <a:ext cx="6874875" cy="2672608"/>
          </a:xfrm>
          <a:custGeom>
            <a:avLst/>
            <a:gdLst/>
            <a:ahLst/>
            <a:cxnLst/>
            <a:rect r="r" b="b" t="t" l="l"/>
            <a:pathLst>
              <a:path h="2672608" w="6874875">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4799119" y="-601235"/>
            <a:ext cx="10403659" cy="167756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771957" y="9563964"/>
            <a:ext cx="8115511" cy="57150"/>
          </a:xfrm>
          <a:prstGeom prst="line">
            <a:avLst/>
          </a:prstGeom>
          <a:ln cap="flat" w="104775">
            <a:solidFill>
              <a:srgbClr val="F9B680"/>
            </a:solidFill>
            <a:prstDash val="solid"/>
            <a:headEnd type="none" len="sm" w="sm"/>
            <a:tailEnd type="none" len="sm" w="sm"/>
          </a:ln>
        </p:spPr>
      </p:sp>
      <p:sp>
        <p:nvSpPr>
          <p:cNvPr name="AutoShape 19" id="19"/>
          <p:cNvSpPr/>
          <p:nvPr/>
        </p:nvSpPr>
        <p:spPr>
          <a:xfrm>
            <a:off x="12654197" y="7625737"/>
            <a:ext cx="1253257" cy="1391854"/>
          </a:xfrm>
          <a:prstGeom prst="line">
            <a:avLst/>
          </a:prstGeom>
          <a:ln cap="flat" w="104775">
            <a:solidFill>
              <a:srgbClr val="F9B680"/>
            </a:solidFill>
            <a:prstDash val="solid"/>
            <a:headEnd type="none" len="sm" w="sm"/>
            <a:tailEnd type="none" len="sm" w="sm"/>
          </a:ln>
        </p:spPr>
      </p:sp>
      <p:sp>
        <p:nvSpPr>
          <p:cNvPr name="AutoShape 20" id="20"/>
          <p:cNvSpPr/>
          <p:nvPr/>
        </p:nvSpPr>
        <p:spPr>
          <a:xfrm>
            <a:off x="12333162" y="8017994"/>
            <a:ext cx="1253257" cy="1391854"/>
          </a:xfrm>
          <a:prstGeom prst="line">
            <a:avLst/>
          </a:prstGeom>
          <a:ln cap="flat" w="104775">
            <a:solidFill>
              <a:srgbClr val="F9B680"/>
            </a:solidFill>
            <a:prstDash val="solid"/>
            <a:headEnd type="none" len="sm" w="sm"/>
            <a:tailEnd type="none" len="sm" w="sm"/>
          </a:ln>
        </p:spPr>
      </p:sp>
      <p:sp>
        <p:nvSpPr>
          <p:cNvPr name="TextBox 21" id="21"/>
          <p:cNvSpPr txBox="true"/>
          <p:nvPr/>
        </p:nvSpPr>
        <p:spPr>
          <a:xfrm rot="0">
            <a:off x="1295257" y="2142269"/>
            <a:ext cx="6988673" cy="2400922"/>
          </a:xfrm>
          <a:prstGeom prst="rect">
            <a:avLst/>
          </a:prstGeom>
        </p:spPr>
        <p:txBody>
          <a:bodyPr anchor="t" rtlCol="false" tIns="0" lIns="0" bIns="0" rIns="0">
            <a:spAutoFit/>
          </a:bodyPr>
          <a:lstStyle/>
          <a:p>
            <a:pPr algn="ctr">
              <a:lnSpc>
                <a:spcPts val="6303"/>
              </a:lnSpc>
            </a:pPr>
            <a:r>
              <a:rPr lang="en-US" b="true" sz="5253">
                <a:solidFill>
                  <a:srgbClr val="051D64"/>
                </a:solidFill>
                <a:latin typeface="Oswald Bold"/>
                <a:ea typeface="Oswald Bold"/>
                <a:cs typeface="Oswald Bold"/>
                <a:sym typeface="Oswald Bold"/>
              </a:rPr>
              <a:t>LAPORAN HASIL PRAKTIKUM DESAIN DAN IMPLEMENTASI REST API</a:t>
            </a:r>
          </a:p>
        </p:txBody>
      </p:sp>
      <p:sp>
        <p:nvSpPr>
          <p:cNvPr name="TextBox 22" id="22"/>
          <p:cNvSpPr txBox="true"/>
          <p:nvPr/>
        </p:nvSpPr>
        <p:spPr>
          <a:xfrm rot="0">
            <a:off x="1295257" y="4836202"/>
            <a:ext cx="8115300" cy="434467"/>
          </a:xfrm>
          <a:prstGeom prst="rect">
            <a:avLst/>
          </a:prstGeom>
        </p:spPr>
        <p:txBody>
          <a:bodyPr anchor="t" rtlCol="false" tIns="0" lIns="0" bIns="0" rIns="0">
            <a:spAutoFit/>
          </a:bodyPr>
          <a:lstStyle/>
          <a:p>
            <a:pPr algn="l">
              <a:lnSpc>
                <a:spcPts val="2941"/>
              </a:lnSpc>
            </a:pPr>
            <a:r>
              <a:rPr lang="en-US" sz="2451">
                <a:solidFill>
                  <a:srgbClr val="03060B"/>
                </a:solidFill>
                <a:latin typeface="Cooper Hewitt"/>
                <a:ea typeface="Cooper Hewitt"/>
                <a:cs typeface="Cooper Hewitt"/>
                <a:sym typeface="Cooper Hewitt"/>
              </a:rPr>
              <a:t>MATA KULIAH PEMROGRAMAN BERBASIS PLATFORM</a:t>
            </a:r>
          </a:p>
        </p:txBody>
      </p:sp>
      <p:sp>
        <p:nvSpPr>
          <p:cNvPr name="TextBox 23" id="23"/>
          <p:cNvSpPr txBox="true"/>
          <p:nvPr/>
        </p:nvSpPr>
        <p:spPr>
          <a:xfrm rot="0">
            <a:off x="2784405" y="5518318"/>
            <a:ext cx="6103063" cy="2679700"/>
          </a:xfrm>
          <a:prstGeom prst="rect">
            <a:avLst/>
          </a:prstGeom>
        </p:spPr>
        <p:txBody>
          <a:bodyPr anchor="t" rtlCol="false" tIns="0" lIns="0" bIns="0" rIns="0">
            <a:spAutoFit/>
          </a:bodyPr>
          <a:lstStyle/>
          <a:p>
            <a:pPr algn="l">
              <a:lnSpc>
                <a:spcPts val="3499"/>
              </a:lnSpc>
            </a:pPr>
            <a:r>
              <a:rPr lang="en-US" sz="2499" i="true" b="true">
                <a:solidFill>
                  <a:srgbClr val="03060B"/>
                </a:solidFill>
                <a:latin typeface="Cooper Hewitt Bold Italics"/>
                <a:ea typeface="Cooper Hewitt Bold Italics"/>
                <a:cs typeface="Cooper Hewitt Bold Italics"/>
                <a:sym typeface="Cooper Hewitt Bold Italics"/>
              </a:rPr>
              <a:t>Anggota Kelompok:</a:t>
            </a:r>
          </a:p>
          <a:p>
            <a:pPr algn="l" marL="539749" indent="-269875" lvl="1">
              <a:lnSpc>
                <a:spcPts val="3499"/>
              </a:lnSpc>
              <a:buFont typeface="Arial"/>
              <a:buChar char="•"/>
            </a:pPr>
            <a:r>
              <a:rPr lang="en-US" sz="2499">
                <a:solidFill>
                  <a:srgbClr val="03060B"/>
                </a:solidFill>
                <a:latin typeface="Cooper Hewitt"/>
                <a:ea typeface="Cooper Hewitt"/>
                <a:cs typeface="Cooper Hewitt"/>
                <a:sym typeface="Cooper Hewitt"/>
              </a:rPr>
              <a:t>Rifal Dhiya Ulhaq (20230040307)</a:t>
            </a:r>
          </a:p>
          <a:p>
            <a:pPr algn="l" marL="539749" indent="-269875" lvl="1">
              <a:lnSpc>
                <a:spcPts val="3499"/>
              </a:lnSpc>
              <a:buFont typeface="Arial"/>
              <a:buChar char="•"/>
            </a:pPr>
            <a:r>
              <a:rPr lang="en-US" sz="2499">
                <a:solidFill>
                  <a:srgbClr val="03060B"/>
                </a:solidFill>
                <a:latin typeface="Cooper Hewitt"/>
                <a:ea typeface="Cooper Hewitt"/>
                <a:cs typeface="Cooper Hewitt"/>
                <a:sym typeface="Cooper Hewitt"/>
              </a:rPr>
              <a:t>Rizzi Alpadista (20230040045)</a:t>
            </a:r>
          </a:p>
          <a:p>
            <a:pPr algn="l" marL="539749" indent="-269875" lvl="1">
              <a:lnSpc>
                <a:spcPts val="3499"/>
              </a:lnSpc>
              <a:buFont typeface="Arial"/>
              <a:buChar char="•"/>
            </a:pPr>
            <a:r>
              <a:rPr lang="en-US" sz="2499">
                <a:solidFill>
                  <a:srgbClr val="03060B"/>
                </a:solidFill>
                <a:latin typeface="Cooper Hewitt"/>
                <a:ea typeface="Cooper Hewitt"/>
                <a:cs typeface="Cooper Hewitt"/>
                <a:sym typeface="Cooper Hewitt"/>
              </a:rPr>
              <a:t>Salwa Aprilia Santi (20230040141)</a:t>
            </a:r>
          </a:p>
          <a:p>
            <a:pPr algn="l" marL="539749" indent="-269875" lvl="1">
              <a:lnSpc>
                <a:spcPts val="3499"/>
              </a:lnSpc>
              <a:buFont typeface="Arial"/>
              <a:buChar char="•"/>
            </a:pPr>
            <a:r>
              <a:rPr lang="en-US" sz="2499">
                <a:solidFill>
                  <a:srgbClr val="03060B"/>
                </a:solidFill>
                <a:latin typeface="Cooper Hewitt"/>
                <a:ea typeface="Cooper Hewitt"/>
                <a:cs typeface="Cooper Hewitt"/>
                <a:sym typeface="Cooper Hewitt"/>
              </a:rPr>
              <a:t>Sholu Nabila Salam (20230040132)</a:t>
            </a:r>
          </a:p>
          <a:p>
            <a:pPr algn="l" marL="539749" indent="-269875" lvl="1">
              <a:lnSpc>
                <a:spcPts val="3499"/>
              </a:lnSpc>
              <a:buFont typeface="Arial"/>
              <a:buChar char="•"/>
            </a:pPr>
            <a:r>
              <a:rPr lang="en-US" sz="2499">
                <a:solidFill>
                  <a:srgbClr val="03060B"/>
                </a:solidFill>
                <a:latin typeface="Cooper Hewitt"/>
                <a:ea typeface="Cooper Hewitt"/>
                <a:cs typeface="Cooper Hewitt"/>
                <a:sym typeface="Cooper Hewitt"/>
              </a:rPr>
              <a:t> Solih (20230040128)</a:t>
            </a:r>
          </a:p>
        </p:txBody>
      </p:sp>
      <p:sp>
        <p:nvSpPr>
          <p:cNvPr name="TextBox 24" id="24"/>
          <p:cNvSpPr txBox="true"/>
          <p:nvPr/>
        </p:nvSpPr>
        <p:spPr>
          <a:xfrm rot="0">
            <a:off x="772168" y="8493293"/>
            <a:ext cx="8115300" cy="809625"/>
          </a:xfrm>
          <a:prstGeom prst="rect">
            <a:avLst/>
          </a:prstGeom>
        </p:spPr>
        <p:txBody>
          <a:bodyPr anchor="t" rtlCol="false" tIns="0" lIns="0" bIns="0" rIns="0">
            <a:spAutoFit/>
          </a:bodyPr>
          <a:lstStyle/>
          <a:p>
            <a:pPr algn="ctr">
              <a:lnSpc>
                <a:spcPts val="2941"/>
              </a:lnSpc>
            </a:pPr>
            <a:r>
              <a:rPr lang="en-US" b="true" sz="2451">
                <a:solidFill>
                  <a:srgbClr val="03060B"/>
                </a:solidFill>
                <a:latin typeface="Cooper Hewitt Bold"/>
                <a:ea typeface="Cooper Hewitt Bold"/>
                <a:cs typeface="Cooper Hewitt Bold"/>
                <a:sym typeface="Cooper Hewitt Bold"/>
              </a:rPr>
              <a:t>FAKULTAS TEKNIK, KOMPUTER, DAN DESAIN, UNIVERSITAS NUSA PUTRA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02594" y="2060158"/>
            <a:ext cx="6877693" cy="97155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DAFTAR PUSTAKA</a:t>
            </a:r>
          </a:p>
        </p:txBody>
      </p:sp>
      <p:sp>
        <p:nvSpPr>
          <p:cNvPr name="TextBox 4" id="4"/>
          <p:cNvSpPr txBox="true"/>
          <p:nvPr/>
        </p:nvSpPr>
        <p:spPr>
          <a:xfrm rot="0">
            <a:off x="597438" y="3458637"/>
            <a:ext cx="17093124" cy="5086985"/>
          </a:xfrm>
          <a:prstGeom prst="rect">
            <a:avLst/>
          </a:prstGeom>
        </p:spPr>
        <p:txBody>
          <a:bodyPr anchor="t" rtlCol="false" tIns="0" lIns="0" bIns="0" rIns="0">
            <a:spAutoFit/>
          </a:bodyPr>
          <a:lstStyle/>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Dahl, R. (2009). </a:t>
            </a:r>
            <a:r>
              <a:rPr lang="en-US" b="true" sz="2599">
                <a:solidFill>
                  <a:srgbClr val="03060B"/>
                </a:solidFill>
                <a:latin typeface="Cooper Hewitt Bold"/>
                <a:ea typeface="Cooper Hewitt Bold"/>
                <a:cs typeface="Cooper Hewitt Bold"/>
                <a:sym typeface="Cooper Hewitt Bold"/>
              </a:rPr>
              <a:t>Node.js: Evented I/O for V8 JavaScript</a:t>
            </a:r>
            <a:r>
              <a:rPr lang="en-US" sz="2599">
                <a:solidFill>
                  <a:srgbClr val="03060B"/>
                </a:solidFill>
                <a:latin typeface="Cooper Hewitt"/>
                <a:ea typeface="Cooper Hewitt"/>
                <a:cs typeface="Cooper Hewitt"/>
                <a:sym typeface="Cooper Hewitt"/>
              </a:rPr>
              <a:t>. Retrieved from [https://nodejs.org/](https://nodejs.org/)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Express.js Foundation. (2023). </a:t>
            </a:r>
            <a:r>
              <a:rPr lang="en-US" b="true" sz="2599">
                <a:solidFill>
                  <a:srgbClr val="03060B"/>
                </a:solidFill>
                <a:latin typeface="Cooper Hewitt Bold"/>
                <a:ea typeface="Cooper Hewitt Bold"/>
                <a:cs typeface="Cooper Hewitt Bold"/>
                <a:sym typeface="Cooper Hewitt Bold"/>
              </a:rPr>
              <a:t>Express.js Guide</a:t>
            </a:r>
            <a:r>
              <a:rPr lang="en-US" sz="2599">
                <a:solidFill>
                  <a:srgbClr val="03060B"/>
                </a:solidFill>
                <a:latin typeface="Cooper Hewitt"/>
                <a:ea typeface="Cooper Hewitt"/>
                <a:cs typeface="Cooper Hewitt"/>
                <a:sym typeface="Cooper Hewitt"/>
              </a:rPr>
              <a:t>. Retrieved from [https://expressjs.com/](https://expressjs.com/)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Fielding, R. T., &amp; Taylor, R. N. (2000). </a:t>
            </a:r>
            <a:r>
              <a:rPr lang="en-US" b="true" sz="2599">
                <a:solidFill>
                  <a:srgbClr val="03060B"/>
                </a:solidFill>
                <a:latin typeface="Cooper Hewitt Bold"/>
                <a:ea typeface="Cooper Hewitt Bold"/>
                <a:cs typeface="Cooper Hewitt Bold"/>
                <a:sym typeface="Cooper Hewitt Bold"/>
              </a:rPr>
              <a:t>Principled Design of the Modern Web Architecture</a:t>
            </a:r>
            <a:r>
              <a:rPr lang="en-US" sz="2599">
                <a:solidFill>
                  <a:srgbClr val="03060B"/>
                </a:solidFill>
                <a:latin typeface="Cooper Hewitt"/>
                <a:ea typeface="Cooper Hewitt"/>
                <a:cs typeface="Cooper Hewitt"/>
                <a:sym typeface="Cooper Hewitt"/>
              </a:rPr>
              <a:t>. ACM Transactions on Internet Technology (TOIT), 2(2), 115–150. Retrieved from [https://doi.org/10.1145/514183.514185](https://doi.org/10.1145/514183.514185)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MySQL AB. (2023). </a:t>
            </a:r>
            <a:r>
              <a:rPr lang="en-US" b="true" sz="2599">
                <a:solidFill>
                  <a:srgbClr val="03060B"/>
                </a:solidFill>
                <a:latin typeface="Cooper Hewitt Bold"/>
                <a:ea typeface="Cooper Hewitt Bold"/>
                <a:cs typeface="Cooper Hewitt Bold"/>
                <a:sym typeface="Cooper Hewitt Bold"/>
              </a:rPr>
              <a:t>MySQL 8.0 Reference Manual</a:t>
            </a:r>
            <a:r>
              <a:rPr lang="en-US" sz="2599">
                <a:solidFill>
                  <a:srgbClr val="03060B"/>
                </a:solidFill>
                <a:latin typeface="Cooper Hewitt"/>
                <a:ea typeface="Cooper Hewitt"/>
                <a:cs typeface="Cooper Hewitt"/>
                <a:sym typeface="Cooper Hewitt"/>
              </a:rPr>
              <a:t>. Retrieved from [https://dev.mysql.com/doc/refman/8.0/en/](https://dev.mysql.com/doc/refman/8.0/en/)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Newman, K. (2021). </a:t>
            </a:r>
            <a:r>
              <a:rPr lang="en-US" b="true" sz="2599">
                <a:solidFill>
                  <a:srgbClr val="03060B"/>
                </a:solidFill>
                <a:latin typeface="Cooper Hewitt Bold"/>
                <a:ea typeface="Cooper Hewitt Bold"/>
                <a:cs typeface="Cooper Hewitt Bold"/>
                <a:sym typeface="Cooper Hewitt Bold"/>
              </a:rPr>
              <a:t>Testing REST APIs with Postman</a:t>
            </a:r>
            <a:r>
              <a:rPr lang="en-US" sz="2599">
                <a:solidFill>
                  <a:srgbClr val="03060B"/>
                </a:solidFill>
                <a:latin typeface="Cooper Hewitt"/>
                <a:ea typeface="Cooper Hewitt"/>
                <a:cs typeface="Cooper Hewitt"/>
                <a:sym typeface="Cooper Hewitt"/>
              </a:rPr>
              <a:t>. Packt Publishing.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Postman, Inc. (2023). </a:t>
            </a:r>
            <a:r>
              <a:rPr lang="en-US" b="true" sz="2599">
                <a:solidFill>
                  <a:srgbClr val="03060B"/>
                </a:solidFill>
                <a:latin typeface="Cooper Hewitt Bold"/>
                <a:ea typeface="Cooper Hewitt Bold"/>
                <a:cs typeface="Cooper Hewitt Bold"/>
                <a:sym typeface="Cooper Hewitt Bold"/>
              </a:rPr>
              <a:t>Postman API Testing Tool</a:t>
            </a:r>
            <a:r>
              <a:rPr lang="en-US" sz="2599">
                <a:solidFill>
                  <a:srgbClr val="03060B"/>
                </a:solidFill>
                <a:latin typeface="Cooper Hewitt"/>
                <a:ea typeface="Cooper Hewitt"/>
                <a:cs typeface="Cooper Hewitt"/>
                <a:sym typeface="Cooper Hewitt"/>
              </a:rPr>
              <a:t>. Retrieved from [https://www.postman.com/](https://www.postman.com/)  </a:t>
            </a:r>
          </a:p>
          <a:p>
            <a:pPr algn="just" marL="561339" indent="-280669" lvl="1">
              <a:lnSpc>
                <a:spcPts val="3639"/>
              </a:lnSpc>
              <a:buAutoNum type="arabicPeriod" startAt="1"/>
            </a:pPr>
            <a:r>
              <a:rPr lang="en-US" sz="2599">
                <a:solidFill>
                  <a:srgbClr val="03060B"/>
                </a:solidFill>
                <a:latin typeface="Cooper Hewitt"/>
                <a:ea typeface="Cooper Hewitt"/>
                <a:cs typeface="Cooper Hewitt"/>
                <a:sym typeface="Cooper Hewitt"/>
              </a:rPr>
              <a:t>Auth0. (2023). </a:t>
            </a:r>
            <a:r>
              <a:rPr lang="en-US" b="true" sz="2599">
                <a:solidFill>
                  <a:srgbClr val="03060B"/>
                </a:solidFill>
                <a:latin typeface="Cooper Hewitt Bold"/>
                <a:ea typeface="Cooper Hewitt Bold"/>
                <a:cs typeface="Cooper Hewitt Bold"/>
                <a:sym typeface="Cooper Hewitt Bold"/>
              </a:rPr>
              <a:t>JSON Web Tokens (JWT): Introduction. </a:t>
            </a:r>
            <a:r>
              <a:rPr lang="en-US" sz="2599">
                <a:solidFill>
                  <a:srgbClr val="03060B"/>
                </a:solidFill>
                <a:latin typeface="Cooper Hewitt"/>
                <a:ea typeface="Cooper Hewitt"/>
                <a:cs typeface="Cooper Hewitt"/>
                <a:sym typeface="Cooper Hewitt"/>
              </a:rPr>
              <a:t>Retrieved from [https://jwt.io/](https://jwt.io/)</a:t>
            </a:r>
          </a:p>
        </p:txBody>
      </p:sp>
      <p:sp>
        <p:nvSpPr>
          <p:cNvPr name="AutoShape 5" id="5"/>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6" id="6"/>
          <p:cNvGrpSpPr/>
          <p:nvPr/>
        </p:nvGrpSpPr>
        <p:grpSpPr>
          <a:xfrm rot="0">
            <a:off x="4846501" y="9715497"/>
            <a:ext cx="14959109" cy="1677560"/>
            <a:chOff x="0" y="0"/>
            <a:chExt cx="1168701" cy="131062"/>
          </a:xfrm>
        </p:grpSpPr>
        <p:sp>
          <p:nvSpPr>
            <p:cNvPr name="Freeform 7" id="7"/>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8" id="8"/>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606037" y="712061"/>
            <a:ext cx="6250886" cy="847725"/>
          </a:xfrm>
          <a:prstGeom prst="rect">
            <a:avLst/>
          </a:prstGeom>
        </p:spPr>
        <p:txBody>
          <a:bodyPr anchor="t" rtlCol="false" tIns="0" lIns="0" bIns="0" rIns="0">
            <a:spAutoFit/>
          </a:bodyPr>
          <a:lstStyle/>
          <a:p>
            <a:pPr algn="l">
              <a:lnSpc>
                <a:spcPts val="6720"/>
              </a:lnSpc>
            </a:pPr>
            <a:r>
              <a:rPr lang="en-US" sz="5600" b="true">
                <a:solidFill>
                  <a:srgbClr val="051D64"/>
                </a:solidFill>
                <a:latin typeface="Oswald Bold"/>
                <a:ea typeface="Oswald Bold"/>
                <a:cs typeface="Oswald Bold"/>
                <a:sym typeface="Oswald Bold"/>
              </a:rPr>
              <a:t>LATAR BELAKANG</a:t>
            </a:r>
          </a:p>
        </p:txBody>
      </p:sp>
      <p:grpSp>
        <p:nvGrpSpPr>
          <p:cNvPr name="Group 3" id="3"/>
          <p:cNvGrpSpPr>
            <a:grpSpLocks noChangeAspect="true"/>
          </p:cNvGrpSpPr>
          <p:nvPr/>
        </p:nvGrpSpPr>
        <p:grpSpPr>
          <a:xfrm rot="0">
            <a:off x="9938842" y="-2431975"/>
            <a:ext cx="15150949" cy="15150949"/>
            <a:chOff x="0" y="0"/>
            <a:chExt cx="7199211" cy="7199211"/>
          </a:xfrm>
        </p:grpSpPr>
        <p:sp>
          <p:nvSpPr>
            <p:cNvPr name="Freeform 4" id="4"/>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2"/>
              <a:stretch>
                <a:fillRect l="-28277" t="0" r="-28277" b="0"/>
              </a:stretch>
            </a:blipFill>
          </p:spPr>
        </p:sp>
      </p:grpSp>
      <p:grpSp>
        <p:nvGrpSpPr>
          <p:cNvPr name="Group 5" id="5"/>
          <p:cNvGrpSpPr/>
          <p:nvPr/>
        </p:nvGrpSpPr>
        <p:grpSpPr>
          <a:xfrm rot="-10800000">
            <a:off x="7081683" y="-1769871"/>
            <a:ext cx="7499226" cy="3722217"/>
            <a:chOff x="0" y="0"/>
            <a:chExt cx="812800" cy="403431"/>
          </a:xfrm>
        </p:grpSpPr>
        <p:sp>
          <p:nvSpPr>
            <p:cNvPr name="Freeform 6" id="6"/>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7" id="7"/>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6189229" y="-1769871"/>
            <a:ext cx="7499226" cy="4027778"/>
            <a:chOff x="0" y="0"/>
            <a:chExt cx="812800" cy="436549"/>
          </a:xfrm>
        </p:grpSpPr>
        <p:sp>
          <p:nvSpPr>
            <p:cNvPr name="Freeform 9" id="9"/>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0" id="10"/>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2" id="12"/>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
        <p:nvSpPr>
          <p:cNvPr name="TextBox 13" id="13"/>
          <p:cNvSpPr txBox="true"/>
          <p:nvPr/>
        </p:nvSpPr>
        <p:spPr>
          <a:xfrm rot="0">
            <a:off x="387074" y="1847571"/>
            <a:ext cx="8756926" cy="3954145"/>
          </a:xfrm>
          <a:prstGeom prst="rect">
            <a:avLst/>
          </a:prstGeom>
        </p:spPr>
        <p:txBody>
          <a:bodyPr anchor="t" rtlCol="false" tIns="0" lIns="0" bIns="0" rIns="0">
            <a:spAutoFit/>
          </a:bodyPr>
          <a:lstStyle/>
          <a:p>
            <a:pPr algn="just">
              <a:lnSpc>
                <a:spcPts val="3080"/>
              </a:lnSpc>
            </a:pPr>
            <a:r>
              <a:rPr lang="en-US" sz="2200">
                <a:solidFill>
                  <a:srgbClr val="03060B"/>
                </a:solidFill>
                <a:latin typeface="Cooper Hewitt"/>
                <a:ea typeface="Cooper Hewitt"/>
                <a:cs typeface="Cooper Hewitt"/>
                <a:sym typeface="Cooper Hewitt"/>
              </a:rPr>
              <a:t>Dalam era transformasi digital yang semakin pesat, kebutuhan akan sistem yang mampu berkomunikasi secara efisien dan terintegrasi semakin mendesak. REST API (Representational State Transfer Application Programming Interface) menjadi standar utama dalam pengembangan aplikasi modern karena sifatnya yang fleksibel dan skalabel, yang memudahkan pertukaran data secara real-time, aman, dan efisien. Teknologi seperti Node.js, Express.js, dan MySQL menjadi pilihan yang ideal dalam membangun REST API yang modular dan scalable, serta dapat beradaptasi dengan kebutuhan masa depan yang berfokus pada keamanan, performa, dan kemudahan pemeliharaan.</a:t>
            </a:r>
          </a:p>
        </p:txBody>
      </p:sp>
      <p:sp>
        <p:nvSpPr>
          <p:cNvPr name="TextBox 14" id="14"/>
          <p:cNvSpPr txBox="true"/>
          <p:nvPr/>
        </p:nvSpPr>
        <p:spPr>
          <a:xfrm rot="0">
            <a:off x="-2234908" y="6286919"/>
            <a:ext cx="15025518" cy="733425"/>
          </a:xfrm>
          <a:prstGeom prst="rect">
            <a:avLst/>
          </a:prstGeom>
        </p:spPr>
        <p:txBody>
          <a:bodyPr anchor="t" rtlCol="false" tIns="0" lIns="0" bIns="0" rIns="0">
            <a:spAutoFit/>
          </a:bodyPr>
          <a:lstStyle/>
          <a:p>
            <a:pPr algn="ctr">
              <a:lnSpc>
                <a:spcPts val="5880"/>
              </a:lnSpc>
            </a:pPr>
            <a:r>
              <a:rPr lang="en-US" b="true" sz="4900">
                <a:solidFill>
                  <a:srgbClr val="051D64"/>
                </a:solidFill>
                <a:latin typeface="Oswald Bold"/>
                <a:ea typeface="Oswald Bold"/>
                <a:cs typeface="Oswald Bold"/>
                <a:sym typeface="Oswald Bold"/>
              </a:rPr>
              <a:t>RUMUSAN MASALAH</a:t>
            </a:r>
          </a:p>
        </p:txBody>
      </p:sp>
      <p:sp>
        <p:nvSpPr>
          <p:cNvPr name="TextBox 15" id="15"/>
          <p:cNvSpPr txBox="true"/>
          <p:nvPr/>
        </p:nvSpPr>
        <p:spPr>
          <a:xfrm rot="0">
            <a:off x="387074" y="7372196"/>
            <a:ext cx="18421351" cy="1886104"/>
          </a:xfrm>
          <a:prstGeom prst="rect">
            <a:avLst/>
          </a:prstGeom>
        </p:spPr>
        <p:txBody>
          <a:bodyPr anchor="t" rtlCol="false" tIns="0" lIns="0" bIns="0" rIns="0">
            <a:spAutoFit/>
          </a:bodyPr>
          <a:lstStyle/>
          <a:p>
            <a:pPr algn="just" marL="565431" indent="-282715" lvl="1">
              <a:lnSpc>
                <a:spcPts val="3666"/>
              </a:lnSpc>
              <a:buFont typeface="Arial"/>
              <a:buChar char="•"/>
            </a:pPr>
            <a:r>
              <a:rPr lang="en-US" sz="2618">
                <a:solidFill>
                  <a:srgbClr val="03060B"/>
                </a:solidFill>
                <a:latin typeface="Cooper Hewitt"/>
                <a:ea typeface="Cooper Hewitt"/>
                <a:cs typeface="Cooper Hewitt"/>
                <a:sym typeface="Cooper Hewitt"/>
              </a:rPr>
              <a:t>Bagaimana merancang REST API sesuai prinsip RESTful?</a:t>
            </a:r>
          </a:p>
          <a:p>
            <a:pPr algn="just" marL="565431" indent="-282715" lvl="1">
              <a:lnSpc>
                <a:spcPts val="3666"/>
              </a:lnSpc>
              <a:buFont typeface="Arial"/>
              <a:buChar char="•"/>
            </a:pPr>
            <a:r>
              <a:rPr lang="en-US" sz="2618">
                <a:solidFill>
                  <a:srgbClr val="03060B"/>
                </a:solidFill>
                <a:latin typeface="Cooper Hewitt"/>
                <a:ea typeface="Cooper Hewitt"/>
                <a:cs typeface="Cooper Hewitt"/>
                <a:sym typeface="Cooper Hewitt"/>
              </a:rPr>
              <a:t>Bagaimana integrasi REST API dengan MySQL?</a:t>
            </a:r>
          </a:p>
          <a:p>
            <a:pPr algn="just" marL="565431" indent="-282715" lvl="1">
              <a:lnSpc>
                <a:spcPts val="3666"/>
              </a:lnSpc>
              <a:buFont typeface="Arial"/>
              <a:buChar char="•"/>
            </a:pPr>
            <a:r>
              <a:rPr lang="en-US" sz="2618">
                <a:solidFill>
                  <a:srgbClr val="03060B"/>
                </a:solidFill>
                <a:latin typeface="Cooper Hewitt"/>
                <a:ea typeface="Cooper Hewitt"/>
                <a:cs typeface="Cooper Hewitt"/>
                <a:sym typeface="Cooper Hewitt"/>
              </a:rPr>
              <a:t>Bagaimana menguji endpoint API secara efektif?</a:t>
            </a:r>
          </a:p>
          <a:p>
            <a:pPr algn="just" marL="565431" indent="-282715" lvl="1">
              <a:lnSpc>
                <a:spcPts val="3666"/>
              </a:lnSpc>
              <a:buFont typeface="Arial"/>
              <a:buChar char="•"/>
            </a:pPr>
            <a:r>
              <a:rPr lang="en-US" sz="2618">
                <a:solidFill>
                  <a:srgbClr val="03060B"/>
                </a:solidFill>
                <a:latin typeface="Cooper Hewitt"/>
                <a:ea typeface="Cooper Hewitt"/>
                <a:cs typeface="Cooper Hewitt"/>
                <a:sym typeface="Cooper Hewitt"/>
              </a:rPr>
              <a:t>Bagaimana mengimplementasikan keamanan API?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836748" y="-317503"/>
            <a:ext cx="22406886" cy="834714"/>
            <a:chOff x="0" y="0"/>
            <a:chExt cx="5901402" cy="219842"/>
          </a:xfrm>
        </p:grpSpPr>
        <p:sp>
          <p:nvSpPr>
            <p:cNvPr name="Freeform 3" id="3"/>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4" id="4"/>
            <p:cNvSpPr txBox="true"/>
            <p:nvPr/>
          </p:nvSpPr>
          <p:spPr>
            <a:xfrm>
              <a:off x="0" y="-38100"/>
              <a:ext cx="5901402" cy="2579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14195093" y="9321007"/>
            <a:ext cx="6128414" cy="2288499"/>
          </a:xfrm>
          <a:custGeom>
            <a:avLst/>
            <a:gdLst/>
            <a:ahLst/>
            <a:cxnLst/>
            <a:rect r="r" b="b" t="t" l="l"/>
            <a:pathLst>
              <a:path h="2288499" w="6128414">
                <a:moveTo>
                  <a:pt x="6128414" y="0"/>
                </a:moveTo>
                <a:lnTo>
                  <a:pt x="0" y="0"/>
                </a:lnTo>
                <a:lnTo>
                  <a:pt x="0" y="2288499"/>
                </a:lnTo>
                <a:lnTo>
                  <a:pt x="6128414" y="2288499"/>
                </a:lnTo>
                <a:lnTo>
                  <a:pt x="6128414"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6" id="6"/>
          <p:cNvGrpSpPr>
            <a:grpSpLocks noChangeAspect="true"/>
          </p:cNvGrpSpPr>
          <p:nvPr/>
        </p:nvGrpSpPr>
        <p:grpSpPr>
          <a:xfrm rot="0">
            <a:off x="1028700" y="1670052"/>
            <a:ext cx="5121064" cy="7588248"/>
            <a:chOff x="0" y="0"/>
            <a:chExt cx="3727450" cy="5523230"/>
          </a:xfrm>
        </p:grpSpPr>
        <p:sp>
          <p:nvSpPr>
            <p:cNvPr name="Freeform 7" id="7"/>
            <p:cNvSpPr/>
            <p:nvPr/>
          </p:nvSpPr>
          <p:spPr>
            <a:xfrm flipH="false" flipV="false" rot="0">
              <a:off x="63500" y="63500"/>
              <a:ext cx="3600450" cy="5396230"/>
            </a:xfrm>
            <a:custGeom>
              <a:avLst/>
              <a:gdLst/>
              <a:ahLst/>
              <a:cxnLst/>
              <a:rect r="r" b="b" t="t" l="l"/>
              <a:pathLst>
                <a:path h="5396230" w="3600450">
                  <a:moveTo>
                    <a:pt x="0" y="0"/>
                  </a:moveTo>
                  <a:lnTo>
                    <a:pt x="3600450" y="0"/>
                  </a:lnTo>
                  <a:lnTo>
                    <a:pt x="3600450" y="5396230"/>
                  </a:lnTo>
                  <a:lnTo>
                    <a:pt x="0" y="5396230"/>
                  </a:lnTo>
                  <a:close/>
                </a:path>
              </a:pathLst>
            </a:custGeom>
            <a:blipFill>
              <a:blip r:embed="rId4"/>
              <a:stretch>
                <a:fillRect l="-62477" t="0" r="-62477" b="0"/>
              </a:stretch>
            </a:blipFill>
          </p:spPr>
        </p:sp>
        <p:sp>
          <p:nvSpPr>
            <p:cNvPr name="Freeform 8" id="8"/>
            <p:cNvSpPr/>
            <p:nvPr/>
          </p:nvSpPr>
          <p:spPr>
            <a:xfrm flipH="false" flipV="false" rot="0">
              <a:off x="0" y="0"/>
              <a:ext cx="3727450" cy="5523230"/>
            </a:xfrm>
            <a:custGeom>
              <a:avLst/>
              <a:gdLst/>
              <a:ahLst/>
              <a:cxnLst/>
              <a:rect r="r" b="b" t="t" l="l"/>
              <a:pathLst>
                <a:path h="5523230" w="372745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sp>
      </p:grpSp>
      <p:sp>
        <p:nvSpPr>
          <p:cNvPr name="AutoShape 9" id="9"/>
          <p:cNvSpPr/>
          <p:nvPr/>
        </p:nvSpPr>
        <p:spPr>
          <a:xfrm>
            <a:off x="800274" y="297741"/>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141493" y="297741"/>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482711" y="297741"/>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823929" y="297741"/>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2165147" y="297741"/>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2506365" y="297741"/>
            <a:ext cx="375086" cy="438940"/>
          </a:xfrm>
          <a:prstGeom prst="line">
            <a:avLst/>
          </a:prstGeom>
          <a:ln cap="flat" w="66675">
            <a:solidFill>
              <a:srgbClr val="F9B680"/>
            </a:solidFill>
            <a:prstDash val="solid"/>
            <a:headEnd type="none" len="sm" w="sm"/>
            <a:tailEnd type="none" len="sm" w="sm"/>
          </a:ln>
        </p:spPr>
      </p:sp>
      <p:sp>
        <p:nvSpPr>
          <p:cNvPr name="AutoShape 15" id="15"/>
          <p:cNvSpPr/>
          <p:nvPr/>
        </p:nvSpPr>
        <p:spPr>
          <a:xfrm>
            <a:off x="2847584" y="297741"/>
            <a:ext cx="375086" cy="438940"/>
          </a:xfrm>
          <a:prstGeom prst="line">
            <a:avLst/>
          </a:prstGeom>
          <a:ln cap="flat" w="66675">
            <a:solidFill>
              <a:srgbClr val="F9B680"/>
            </a:solidFill>
            <a:prstDash val="solid"/>
            <a:headEnd type="none" len="sm" w="sm"/>
            <a:tailEnd type="none" len="sm" w="sm"/>
          </a:ln>
        </p:spPr>
      </p:sp>
      <p:sp>
        <p:nvSpPr>
          <p:cNvPr name="AutoShape 16" id="16"/>
          <p:cNvSpPr/>
          <p:nvPr/>
        </p:nvSpPr>
        <p:spPr>
          <a:xfrm>
            <a:off x="3188802" y="297741"/>
            <a:ext cx="375086" cy="438940"/>
          </a:xfrm>
          <a:prstGeom prst="line">
            <a:avLst/>
          </a:prstGeom>
          <a:ln cap="flat" w="66675">
            <a:solidFill>
              <a:srgbClr val="F9B680"/>
            </a:solidFill>
            <a:prstDash val="solid"/>
            <a:headEnd type="none" len="sm" w="sm"/>
            <a:tailEnd type="none" len="sm" w="sm"/>
          </a:ln>
        </p:spPr>
      </p:sp>
      <p:sp>
        <p:nvSpPr>
          <p:cNvPr name="Freeform 17" id="17"/>
          <p:cNvSpPr/>
          <p:nvPr/>
        </p:nvSpPr>
        <p:spPr>
          <a:xfrm flipH="false" flipV="false" rot="0">
            <a:off x="10744155" y="0"/>
            <a:ext cx="7543845" cy="1471050"/>
          </a:xfrm>
          <a:custGeom>
            <a:avLst/>
            <a:gdLst/>
            <a:ahLst/>
            <a:cxnLst/>
            <a:rect r="r" b="b" t="t" l="l"/>
            <a:pathLst>
              <a:path h="1471050" w="7543845">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6958253" y="1894047"/>
            <a:ext cx="9743420" cy="9715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TUJUAN PENELITIAN</a:t>
            </a:r>
          </a:p>
        </p:txBody>
      </p:sp>
      <p:sp>
        <p:nvSpPr>
          <p:cNvPr name="TextBox 19" id="19"/>
          <p:cNvSpPr txBox="true"/>
          <p:nvPr/>
        </p:nvSpPr>
        <p:spPr>
          <a:xfrm rot="0">
            <a:off x="6900474" y="3160872"/>
            <a:ext cx="7687362" cy="1886585"/>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3060B"/>
                </a:solidFill>
                <a:latin typeface="Cooper Hewitt"/>
                <a:ea typeface="Cooper Hewitt"/>
                <a:cs typeface="Cooper Hewitt"/>
                <a:sym typeface="Cooper Hewitt"/>
              </a:rPr>
              <a:t>Mengembangkan REST API modular dan scalable.</a:t>
            </a:r>
          </a:p>
          <a:p>
            <a:pPr algn="l" marL="561339" indent="-280669" lvl="1">
              <a:lnSpc>
                <a:spcPts val="3639"/>
              </a:lnSpc>
              <a:buFont typeface="Arial"/>
              <a:buChar char="•"/>
            </a:pPr>
            <a:r>
              <a:rPr lang="en-US" sz="2599">
                <a:solidFill>
                  <a:srgbClr val="03060B"/>
                </a:solidFill>
                <a:latin typeface="Cooper Hewitt"/>
                <a:ea typeface="Cooper Hewitt"/>
                <a:cs typeface="Cooper Hewitt"/>
                <a:sym typeface="Cooper Hewitt"/>
              </a:rPr>
              <a:t>Mengintegrasikan MySQL untuk pengelolaan data.</a:t>
            </a:r>
          </a:p>
          <a:p>
            <a:pPr algn="l" marL="561339" indent="-280669" lvl="1">
              <a:lnSpc>
                <a:spcPts val="3639"/>
              </a:lnSpc>
              <a:buFont typeface="Arial"/>
              <a:buChar char="•"/>
            </a:pPr>
            <a:r>
              <a:rPr lang="en-US" sz="2599">
                <a:solidFill>
                  <a:srgbClr val="03060B"/>
                </a:solidFill>
                <a:latin typeface="Cooper Hewitt"/>
                <a:ea typeface="Cooper Hewitt"/>
                <a:cs typeface="Cooper Hewitt"/>
                <a:sym typeface="Cooper Hewitt"/>
              </a:rPr>
              <a:t>Menerapkan pengujian efektif pada endpoint API.</a:t>
            </a:r>
          </a:p>
          <a:p>
            <a:pPr algn="l" marL="561339" indent="-280669" lvl="1">
              <a:lnSpc>
                <a:spcPts val="3639"/>
              </a:lnSpc>
              <a:buFont typeface="Arial"/>
              <a:buChar char="•"/>
            </a:pPr>
            <a:r>
              <a:rPr lang="en-US" sz="2599">
                <a:solidFill>
                  <a:srgbClr val="03060B"/>
                </a:solidFill>
                <a:latin typeface="Cooper Hewitt"/>
                <a:ea typeface="Cooper Hewitt"/>
                <a:cs typeface="Cooper Hewitt"/>
                <a:sym typeface="Cooper Hewitt"/>
              </a:rPr>
              <a:t>Menyediakan keamanan berbasis JWT.</a:t>
            </a:r>
          </a:p>
        </p:txBody>
      </p:sp>
      <p:sp>
        <p:nvSpPr>
          <p:cNvPr name="TextBox 20" id="20"/>
          <p:cNvSpPr txBox="true"/>
          <p:nvPr/>
        </p:nvSpPr>
        <p:spPr>
          <a:xfrm rot="0">
            <a:off x="11557585" y="5400382"/>
            <a:ext cx="9743420" cy="9715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MANFAAT</a:t>
            </a:r>
          </a:p>
        </p:txBody>
      </p:sp>
      <p:sp>
        <p:nvSpPr>
          <p:cNvPr name="TextBox 21" id="21"/>
          <p:cNvSpPr txBox="true"/>
          <p:nvPr/>
        </p:nvSpPr>
        <p:spPr>
          <a:xfrm rot="0">
            <a:off x="7986282" y="6782642"/>
            <a:ext cx="8715391" cy="2052955"/>
          </a:xfrm>
          <a:prstGeom prst="rect">
            <a:avLst/>
          </a:prstGeom>
        </p:spPr>
        <p:txBody>
          <a:bodyPr anchor="t" rtlCol="false" tIns="0" lIns="0" bIns="0" rIns="0">
            <a:spAutoFit/>
          </a:bodyPr>
          <a:lstStyle/>
          <a:p>
            <a:pPr algn="just" marL="604518" indent="-302259" lvl="1">
              <a:lnSpc>
                <a:spcPts val="3919"/>
              </a:lnSpc>
              <a:buFont typeface="Arial"/>
              <a:buChar char="•"/>
            </a:pPr>
            <a:r>
              <a:rPr lang="en-US" b="true" sz="2799">
                <a:solidFill>
                  <a:srgbClr val="03060B"/>
                </a:solidFill>
                <a:latin typeface="Cooper Hewitt Bold"/>
                <a:ea typeface="Cooper Hewitt Bold"/>
                <a:cs typeface="Cooper Hewitt Bold"/>
                <a:sym typeface="Cooper Hewitt Bold"/>
              </a:rPr>
              <a:t>Teoritis</a:t>
            </a:r>
            <a:r>
              <a:rPr lang="en-US" sz="2799">
                <a:solidFill>
                  <a:srgbClr val="03060B"/>
                </a:solidFill>
                <a:latin typeface="Cooper Hewitt"/>
                <a:ea typeface="Cooper Hewitt"/>
                <a:cs typeface="Cooper Hewitt"/>
                <a:sym typeface="Cooper Hewitt"/>
              </a:rPr>
              <a:t>: Menambah wawasan akademik dan referensi studi kasus.</a:t>
            </a:r>
          </a:p>
          <a:p>
            <a:pPr algn="just" marL="604518" indent="-302259" lvl="1">
              <a:lnSpc>
                <a:spcPts val="3919"/>
              </a:lnSpc>
              <a:buFont typeface="Arial"/>
              <a:buChar char="•"/>
            </a:pPr>
            <a:r>
              <a:rPr lang="en-US" b="true" sz="2799">
                <a:solidFill>
                  <a:srgbClr val="03060B"/>
                </a:solidFill>
                <a:latin typeface="Cooper Hewitt Bold"/>
                <a:ea typeface="Cooper Hewitt Bold"/>
                <a:cs typeface="Cooper Hewitt Bold"/>
                <a:sym typeface="Cooper Hewitt Bold"/>
              </a:rPr>
              <a:t>Praktis</a:t>
            </a:r>
            <a:r>
              <a:rPr lang="en-US" sz="2799">
                <a:solidFill>
                  <a:srgbClr val="03060B"/>
                </a:solidFill>
                <a:latin typeface="Cooper Hewitt"/>
                <a:ea typeface="Cooper Hewitt"/>
                <a:cs typeface="Cooper Hewitt"/>
                <a:sym typeface="Cooper Hewitt"/>
              </a:rPr>
              <a:t>: Memberikan panduan teknis untuk pengembangan REST API.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85400" y="3848279"/>
            <a:ext cx="3961789" cy="194310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KAJIAN PUSTAKA</a:t>
            </a:r>
          </a:p>
        </p:txBody>
      </p:sp>
      <p:sp>
        <p:nvSpPr>
          <p:cNvPr name="AutoShape 8" id="8"/>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9" id="9"/>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7" id="17"/>
          <p:cNvSpPr txBox="true"/>
          <p:nvPr/>
        </p:nvSpPr>
        <p:spPr>
          <a:xfrm rot="0">
            <a:off x="6109733" y="2726710"/>
            <a:ext cx="11927236" cy="5907236"/>
          </a:xfrm>
          <a:prstGeom prst="rect">
            <a:avLst/>
          </a:prstGeom>
        </p:spPr>
        <p:txBody>
          <a:bodyPr anchor="t" rtlCol="false" tIns="0" lIns="0" bIns="0" rIns="0">
            <a:spAutoFit/>
          </a:bodyPr>
          <a:lstStyle/>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REST API: </a:t>
            </a:r>
            <a:r>
              <a:rPr lang="en-US" sz="3681">
                <a:solidFill>
                  <a:srgbClr val="03060B"/>
                </a:solidFill>
                <a:latin typeface="Cooper Hewitt"/>
                <a:ea typeface="Cooper Hewitt"/>
                <a:cs typeface="Cooper Hewitt"/>
                <a:sym typeface="Cooper Hewitt"/>
              </a:rPr>
              <a:t>Prinsip RESTful seperti statelessness dan cacheability.</a:t>
            </a:r>
          </a:p>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Node.js:</a:t>
            </a:r>
            <a:r>
              <a:rPr lang="en-US" sz="3681">
                <a:solidFill>
                  <a:srgbClr val="03060B"/>
                </a:solidFill>
                <a:latin typeface="Cooper Hewitt"/>
                <a:ea typeface="Cooper Hewitt"/>
                <a:cs typeface="Cooper Hewitt"/>
                <a:sym typeface="Cooper Hewitt"/>
              </a:rPr>
              <a:t> Runtime JavaScript yang cepat dan efisien.</a:t>
            </a:r>
          </a:p>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Express.js:</a:t>
            </a:r>
            <a:r>
              <a:rPr lang="en-US" sz="3681">
                <a:solidFill>
                  <a:srgbClr val="03060B"/>
                </a:solidFill>
                <a:latin typeface="Cooper Hewitt"/>
                <a:ea typeface="Cooper Hewitt"/>
                <a:cs typeface="Cooper Hewitt"/>
                <a:sym typeface="Cooper Hewitt"/>
              </a:rPr>
              <a:t> Framework minimalis untuk pengembangan REST API</a:t>
            </a:r>
          </a:p>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MySQL:</a:t>
            </a:r>
            <a:r>
              <a:rPr lang="en-US" sz="3681">
                <a:solidFill>
                  <a:srgbClr val="03060B"/>
                </a:solidFill>
                <a:latin typeface="Cooper Hewitt"/>
                <a:ea typeface="Cooper Hewitt"/>
                <a:cs typeface="Cooper Hewitt"/>
                <a:sym typeface="Cooper Hewitt"/>
              </a:rPr>
              <a:t> Database relasional dengan performa tinggi.</a:t>
            </a:r>
          </a:p>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Keamanan:</a:t>
            </a:r>
            <a:r>
              <a:rPr lang="en-US" sz="3681">
                <a:solidFill>
                  <a:srgbClr val="03060B"/>
                </a:solidFill>
                <a:latin typeface="Cooper Hewitt"/>
                <a:ea typeface="Cooper Hewitt"/>
                <a:cs typeface="Cooper Hewitt"/>
                <a:sym typeface="Cooper Hewitt"/>
              </a:rPr>
              <a:t> Implementasi JWT, validasi input, dan HTTPS.</a:t>
            </a:r>
          </a:p>
          <a:p>
            <a:pPr algn="just" marL="794866" indent="-397433" lvl="1">
              <a:lnSpc>
                <a:spcPts val="5154"/>
              </a:lnSpc>
              <a:buFont typeface="Arial"/>
              <a:buChar char="•"/>
            </a:pPr>
            <a:r>
              <a:rPr lang="en-US" b="true" sz="3681">
                <a:solidFill>
                  <a:srgbClr val="03060B"/>
                </a:solidFill>
                <a:latin typeface="Cooper Hewitt Bold"/>
                <a:ea typeface="Cooper Hewitt Bold"/>
                <a:cs typeface="Cooper Hewitt Bold"/>
                <a:sym typeface="Cooper Hewitt Bold"/>
              </a:rPr>
              <a:t>Pengujian:</a:t>
            </a:r>
            <a:r>
              <a:rPr lang="en-US" sz="3681">
                <a:solidFill>
                  <a:srgbClr val="03060B"/>
                </a:solidFill>
                <a:latin typeface="Cooper Hewitt"/>
                <a:ea typeface="Cooper Hewitt"/>
                <a:cs typeface="Cooper Hewitt"/>
                <a:sym typeface="Cooper Hewitt"/>
              </a:rPr>
              <a:t> Tools seperti Postman, Jest, dan JMeter.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91747" y="2356335"/>
            <a:ext cx="851992" cy="1161148"/>
          </a:xfrm>
          <a:custGeom>
            <a:avLst/>
            <a:gdLst/>
            <a:ahLst/>
            <a:cxnLst/>
            <a:rect r="r" b="b" t="t" l="l"/>
            <a:pathLst>
              <a:path h="1161148" w="851992">
                <a:moveTo>
                  <a:pt x="0" y="0"/>
                </a:moveTo>
                <a:lnTo>
                  <a:pt x="851992" y="0"/>
                </a:lnTo>
                <a:lnTo>
                  <a:pt x="851992" y="1161148"/>
                </a:lnTo>
                <a:lnTo>
                  <a:pt x="0" y="116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2405550"/>
            <a:ext cx="1269434" cy="1017134"/>
          </a:xfrm>
          <a:custGeom>
            <a:avLst/>
            <a:gdLst/>
            <a:ahLst/>
            <a:cxnLst/>
            <a:rect r="r" b="b" t="t" l="l"/>
            <a:pathLst>
              <a:path h="1017134" w="1269434">
                <a:moveTo>
                  <a:pt x="0" y="0"/>
                </a:moveTo>
                <a:lnTo>
                  <a:pt x="1269434" y="0"/>
                </a:lnTo>
                <a:lnTo>
                  <a:pt x="1269434" y="1017134"/>
                </a:lnTo>
                <a:lnTo>
                  <a:pt x="0" y="1017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9830" y="2545933"/>
            <a:ext cx="5235920" cy="97155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ALAT &amp; BAHAN</a:t>
            </a:r>
          </a:p>
        </p:txBody>
      </p:sp>
      <p:sp>
        <p:nvSpPr>
          <p:cNvPr name="TextBox 6" id="6"/>
          <p:cNvSpPr txBox="true"/>
          <p:nvPr/>
        </p:nvSpPr>
        <p:spPr>
          <a:xfrm rot="0">
            <a:off x="647463" y="4267200"/>
            <a:ext cx="7754887" cy="3200400"/>
          </a:xfrm>
          <a:prstGeom prst="rect">
            <a:avLst/>
          </a:prstGeom>
        </p:spPr>
        <p:txBody>
          <a:bodyPr anchor="t" rtlCol="false" tIns="0" lIns="0" bIns="0" rIns="0">
            <a:spAutoFit/>
          </a:bodyPr>
          <a:lstStyle/>
          <a:p>
            <a:pPr algn="just" marL="647697" indent="-323848" lvl="1">
              <a:lnSpc>
                <a:spcPts val="4199"/>
              </a:lnSpc>
              <a:buFont typeface="Arial"/>
              <a:buChar char="•"/>
            </a:pPr>
            <a:r>
              <a:rPr lang="en-US" b="true" sz="2999">
                <a:solidFill>
                  <a:srgbClr val="03060B"/>
                </a:solidFill>
                <a:latin typeface="Cooper Hewitt Bold"/>
                <a:ea typeface="Cooper Hewitt Bold"/>
                <a:cs typeface="Cooper Hewitt Bold"/>
                <a:sym typeface="Cooper Hewitt Bold"/>
              </a:rPr>
              <a:t>Alat</a:t>
            </a:r>
            <a:r>
              <a:rPr lang="en-US" sz="2999">
                <a:solidFill>
                  <a:srgbClr val="03060B"/>
                </a:solidFill>
                <a:latin typeface="Cooper Hewitt"/>
                <a:ea typeface="Cooper Hewitt"/>
                <a:cs typeface="Cooper Hewitt"/>
                <a:sym typeface="Cooper Hewitt"/>
              </a:rPr>
              <a:t>:</a:t>
            </a:r>
          </a:p>
          <a:p>
            <a:pPr algn="just" marL="647697" indent="-323848" lvl="1">
              <a:lnSpc>
                <a:spcPts val="4199"/>
              </a:lnSpc>
              <a:buAutoNum type="arabicPeriod" startAt="1"/>
            </a:pPr>
            <a:r>
              <a:rPr lang="en-US" sz="2999">
                <a:solidFill>
                  <a:srgbClr val="03060B"/>
                </a:solidFill>
                <a:latin typeface="Cooper Hewitt"/>
                <a:ea typeface="Cooper Hewitt"/>
                <a:cs typeface="Cooper Hewitt"/>
                <a:sym typeface="Cooper Hewitt"/>
              </a:rPr>
              <a:t>Laptop/PC (RAM 8GB, SSD 256GB)</a:t>
            </a:r>
          </a:p>
          <a:p>
            <a:pPr algn="just" marL="647697" indent="-323848" lvl="1">
              <a:lnSpc>
                <a:spcPts val="4199"/>
              </a:lnSpc>
              <a:buAutoNum type="arabicPeriod" startAt="1"/>
            </a:pPr>
            <a:r>
              <a:rPr lang="en-US" sz="2999">
                <a:solidFill>
                  <a:srgbClr val="03060B"/>
                </a:solidFill>
                <a:latin typeface="Cooper Hewitt"/>
                <a:ea typeface="Cooper Hewitt"/>
                <a:cs typeface="Cooper Hewitt"/>
                <a:sym typeface="Cooper Hewitt"/>
              </a:rPr>
              <a:t>Node.js, MySQL, Postman, VS Code</a:t>
            </a:r>
          </a:p>
          <a:p>
            <a:pPr algn="just" marL="647697" indent="-323848" lvl="1">
              <a:lnSpc>
                <a:spcPts val="4199"/>
              </a:lnSpc>
              <a:buFont typeface="Arial"/>
              <a:buChar char="•"/>
            </a:pPr>
            <a:r>
              <a:rPr lang="en-US" b="true" sz="2999">
                <a:solidFill>
                  <a:srgbClr val="03060B"/>
                </a:solidFill>
                <a:latin typeface="Cooper Hewitt Bold"/>
                <a:ea typeface="Cooper Hewitt Bold"/>
                <a:cs typeface="Cooper Hewitt Bold"/>
                <a:sym typeface="Cooper Hewitt Bold"/>
              </a:rPr>
              <a:t>Bahan</a:t>
            </a:r>
            <a:r>
              <a:rPr lang="en-US" sz="2999">
                <a:solidFill>
                  <a:srgbClr val="03060B"/>
                </a:solidFill>
                <a:latin typeface="Cooper Hewitt"/>
                <a:ea typeface="Cooper Hewitt"/>
                <a:cs typeface="Cooper Hewitt"/>
                <a:sym typeface="Cooper Hewitt"/>
              </a:rPr>
              <a:t>:</a:t>
            </a:r>
          </a:p>
          <a:p>
            <a:pPr algn="just">
              <a:lnSpc>
                <a:spcPts val="4199"/>
              </a:lnSpc>
            </a:pPr>
            <a:r>
              <a:rPr lang="en-US" sz="2999">
                <a:solidFill>
                  <a:srgbClr val="03060B"/>
                </a:solidFill>
                <a:latin typeface="Cooper Hewitt"/>
                <a:ea typeface="Cooper Hewitt"/>
                <a:cs typeface="Cooper Hewitt"/>
                <a:sym typeface="Cooper Hewitt"/>
              </a:rPr>
              <a:t>File kode sumber, dokumentasi API, dan database schema.</a:t>
            </a:r>
          </a:p>
        </p:txBody>
      </p:sp>
      <p:sp>
        <p:nvSpPr>
          <p:cNvPr name="AutoShape 7" id="7"/>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8" id="8"/>
          <p:cNvGrpSpPr/>
          <p:nvPr/>
        </p:nvGrpSpPr>
        <p:grpSpPr>
          <a:xfrm rot="0">
            <a:off x="4846501" y="9715497"/>
            <a:ext cx="14959109" cy="1677560"/>
            <a:chOff x="0" y="0"/>
            <a:chExt cx="1168701" cy="131062"/>
          </a:xfrm>
        </p:grpSpPr>
        <p:sp>
          <p:nvSpPr>
            <p:cNvPr name="Freeform 9" id="9"/>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10" id="10"/>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066434" y="2524930"/>
            <a:ext cx="7598561" cy="833483"/>
          </a:xfrm>
          <a:prstGeom prst="rect">
            <a:avLst/>
          </a:prstGeom>
        </p:spPr>
        <p:txBody>
          <a:bodyPr anchor="t" rtlCol="false" tIns="0" lIns="0" bIns="0" rIns="0">
            <a:spAutoFit/>
          </a:bodyPr>
          <a:lstStyle/>
          <a:p>
            <a:pPr algn="ctr">
              <a:lnSpc>
                <a:spcPts val="6663"/>
              </a:lnSpc>
            </a:pPr>
            <a:r>
              <a:rPr lang="en-US" b="true" sz="5553">
                <a:solidFill>
                  <a:srgbClr val="051D64"/>
                </a:solidFill>
                <a:latin typeface="Oswald Bold"/>
                <a:ea typeface="Oswald Bold"/>
                <a:cs typeface="Oswald Bold"/>
                <a:sym typeface="Oswald Bold"/>
              </a:rPr>
              <a:t>LANGKAH PENELITIAN</a:t>
            </a:r>
          </a:p>
        </p:txBody>
      </p:sp>
      <p:sp>
        <p:nvSpPr>
          <p:cNvPr name="TextBox 12" id="12"/>
          <p:cNvSpPr txBox="true"/>
          <p:nvPr/>
        </p:nvSpPr>
        <p:spPr>
          <a:xfrm rot="0">
            <a:off x="9778717" y="4055404"/>
            <a:ext cx="7555977" cy="3412197"/>
          </a:xfrm>
          <a:prstGeom prst="rect">
            <a:avLst/>
          </a:prstGeom>
        </p:spPr>
        <p:txBody>
          <a:bodyPr anchor="t" rtlCol="false" tIns="0" lIns="0" bIns="0" rIns="0">
            <a:spAutoFit/>
          </a:bodyPr>
          <a:lstStyle/>
          <a:p>
            <a:pPr algn="just" marL="822929" indent="-411464" lvl="1">
              <a:lnSpc>
                <a:spcPts val="5336"/>
              </a:lnSpc>
              <a:buAutoNum type="arabicPeriod" startAt="1"/>
            </a:pPr>
            <a:r>
              <a:rPr lang="en-US" sz="3811">
                <a:solidFill>
                  <a:srgbClr val="03060B"/>
                </a:solidFill>
                <a:latin typeface="Cooper Hewitt"/>
                <a:ea typeface="Cooper Hewitt"/>
                <a:cs typeface="Cooper Hewitt"/>
                <a:sym typeface="Cooper Hewitt"/>
              </a:rPr>
              <a:t>Persiapan alat dan bahan.</a:t>
            </a:r>
          </a:p>
          <a:p>
            <a:pPr algn="just" marL="822929" indent="-411464" lvl="1">
              <a:lnSpc>
                <a:spcPts val="5336"/>
              </a:lnSpc>
              <a:buAutoNum type="arabicPeriod" startAt="1"/>
            </a:pPr>
            <a:r>
              <a:rPr lang="en-US" sz="3811">
                <a:solidFill>
                  <a:srgbClr val="03060B"/>
                </a:solidFill>
                <a:latin typeface="Cooper Hewitt"/>
                <a:ea typeface="Cooper Hewitt"/>
                <a:cs typeface="Cooper Hewitt"/>
                <a:sym typeface="Cooper Hewitt"/>
              </a:rPr>
              <a:t>Desain sistem.</a:t>
            </a:r>
          </a:p>
          <a:p>
            <a:pPr algn="just" marL="822929" indent="-411464" lvl="1">
              <a:lnSpc>
                <a:spcPts val="5336"/>
              </a:lnSpc>
              <a:buAutoNum type="arabicPeriod" startAt="1"/>
            </a:pPr>
            <a:r>
              <a:rPr lang="en-US" sz="3811">
                <a:solidFill>
                  <a:srgbClr val="03060B"/>
                </a:solidFill>
                <a:latin typeface="Cooper Hewitt"/>
                <a:ea typeface="Cooper Hewitt"/>
                <a:cs typeface="Cooper Hewitt"/>
                <a:sym typeface="Cooper Hewitt"/>
              </a:rPr>
              <a:t>Pengembangan backend.</a:t>
            </a:r>
          </a:p>
          <a:p>
            <a:pPr algn="just" marL="822929" indent="-411464" lvl="1">
              <a:lnSpc>
                <a:spcPts val="5336"/>
              </a:lnSpc>
              <a:buAutoNum type="arabicPeriod" startAt="1"/>
            </a:pPr>
            <a:r>
              <a:rPr lang="en-US" sz="3811">
                <a:solidFill>
                  <a:srgbClr val="03060B"/>
                </a:solidFill>
                <a:latin typeface="Cooper Hewitt"/>
                <a:ea typeface="Cooper Hewitt"/>
                <a:cs typeface="Cooper Hewitt"/>
                <a:sym typeface="Cooper Hewitt"/>
              </a:rPr>
              <a:t>Pengujian endpoint.</a:t>
            </a:r>
          </a:p>
          <a:p>
            <a:pPr algn="just" marL="822929" indent="-411464" lvl="1">
              <a:lnSpc>
                <a:spcPts val="5336"/>
              </a:lnSpc>
              <a:buAutoNum type="arabicPeriod" startAt="1"/>
            </a:pPr>
            <a:r>
              <a:rPr lang="en-US" sz="3811">
                <a:solidFill>
                  <a:srgbClr val="03060B"/>
                </a:solidFill>
                <a:latin typeface="Cooper Hewitt"/>
                <a:ea typeface="Cooper Hewitt"/>
                <a:cs typeface="Cooper Hewitt"/>
                <a:sym typeface="Cooper Hewitt"/>
              </a:rPr>
              <a:t>Implementasi keamanan.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127156" y="8675034"/>
            <a:ext cx="7406742" cy="2765858"/>
          </a:xfrm>
          <a:custGeom>
            <a:avLst/>
            <a:gdLst/>
            <a:ahLst/>
            <a:cxnLst/>
            <a:rect r="r" b="b" t="t" l="l"/>
            <a:pathLst>
              <a:path h="2765858" w="7406742">
                <a:moveTo>
                  <a:pt x="0" y="2765857"/>
                </a:moveTo>
                <a:lnTo>
                  <a:pt x="7406742" y="2765857"/>
                </a:lnTo>
                <a:lnTo>
                  <a:pt x="7406742" y="0"/>
                </a:lnTo>
                <a:lnTo>
                  <a:pt x="0" y="0"/>
                </a:lnTo>
                <a:lnTo>
                  <a:pt x="0" y="2765857"/>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0" y="317891"/>
            <a:ext cx="8397841" cy="194310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HASIL DAN PEMBAHASAN </a:t>
            </a:r>
          </a:p>
        </p:txBody>
      </p:sp>
      <p:grpSp>
        <p:nvGrpSpPr>
          <p:cNvPr name="Group 4" id="4"/>
          <p:cNvGrpSpPr>
            <a:grpSpLocks noChangeAspect="true"/>
          </p:cNvGrpSpPr>
          <p:nvPr/>
        </p:nvGrpSpPr>
        <p:grpSpPr>
          <a:xfrm rot="0">
            <a:off x="9938842" y="-2431975"/>
            <a:ext cx="15150949" cy="15150949"/>
            <a:chOff x="0" y="0"/>
            <a:chExt cx="7199211" cy="7199211"/>
          </a:xfrm>
        </p:grpSpPr>
        <p:sp>
          <p:nvSpPr>
            <p:cNvPr name="Freeform 5" id="5"/>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28277" t="0" r="-28277" b="0"/>
              </a:stretch>
            </a:blipFill>
          </p:spPr>
        </p:sp>
      </p:grpSp>
      <p:grpSp>
        <p:nvGrpSpPr>
          <p:cNvPr name="Group 6" id="6"/>
          <p:cNvGrpSpPr/>
          <p:nvPr/>
        </p:nvGrpSpPr>
        <p:grpSpPr>
          <a:xfrm rot="-10800000">
            <a:off x="7081683" y="-1769871"/>
            <a:ext cx="7499226" cy="3722217"/>
            <a:chOff x="0" y="0"/>
            <a:chExt cx="812800" cy="403431"/>
          </a:xfrm>
        </p:grpSpPr>
        <p:sp>
          <p:nvSpPr>
            <p:cNvPr name="Freeform 7" id="7"/>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8" id="8"/>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6189229" y="-1769871"/>
            <a:ext cx="7499226" cy="4027778"/>
            <a:chOff x="0" y="0"/>
            <a:chExt cx="812800" cy="436549"/>
          </a:xfrm>
        </p:grpSpPr>
        <p:sp>
          <p:nvSpPr>
            <p:cNvPr name="Freeform 10" id="10"/>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1" id="11"/>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3" id="13"/>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
        <p:nvSpPr>
          <p:cNvPr name="TextBox 14" id="14"/>
          <p:cNvSpPr txBox="true"/>
          <p:nvPr/>
        </p:nvSpPr>
        <p:spPr>
          <a:xfrm rot="0">
            <a:off x="362780" y="3321571"/>
            <a:ext cx="8781220" cy="4817745"/>
          </a:xfrm>
          <a:prstGeom prst="rect">
            <a:avLst/>
          </a:prstGeom>
        </p:spPr>
        <p:txBody>
          <a:bodyPr anchor="t" rtlCol="false" tIns="0" lIns="0" bIns="0" rIns="0">
            <a:spAutoFit/>
          </a:bodyPr>
          <a:lstStyle/>
          <a:p>
            <a:pPr algn="just" marL="582928" indent="-291464" lvl="1">
              <a:lnSpc>
                <a:spcPts val="3779"/>
              </a:lnSpc>
              <a:buFont typeface="Arial"/>
              <a:buChar char="•"/>
            </a:pPr>
            <a:r>
              <a:rPr lang="en-US" b="true" sz="2699">
                <a:solidFill>
                  <a:srgbClr val="03060B"/>
                </a:solidFill>
                <a:latin typeface="Cooper Hewitt Bold"/>
                <a:ea typeface="Cooper Hewitt Bold"/>
                <a:cs typeface="Cooper Hewitt Bold"/>
                <a:sym typeface="Cooper Hewitt Bold"/>
              </a:rPr>
              <a:t>Users</a:t>
            </a:r>
            <a:r>
              <a:rPr lang="en-US" sz="2699">
                <a:solidFill>
                  <a:srgbClr val="03060B"/>
                </a:solidFill>
                <a:latin typeface="Cooper Hewitt"/>
                <a:ea typeface="Cooper Hewitt"/>
                <a:cs typeface="Cooper Hewitt"/>
                <a:sym typeface="Cooper Hewitt"/>
              </a:rPr>
              <a:t>:</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POST /api/users/login: Login dan menghasilkan JWT.</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GET /api/users: Daftar pengguna dengan paginasi.</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PUT /api/users/{id}: Update data pengguna.</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DELETE /api/users/{id}: Hapus data pengguna.</a:t>
            </a:r>
          </a:p>
          <a:p>
            <a:pPr algn="just">
              <a:lnSpc>
                <a:spcPts val="3779"/>
              </a:lnSpc>
            </a:pPr>
          </a:p>
          <a:p>
            <a:pPr algn="just" marL="582928" indent="-291464" lvl="1">
              <a:lnSpc>
                <a:spcPts val="3779"/>
              </a:lnSpc>
              <a:buFont typeface="Arial"/>
              <a:buChar char="•"/>
            </a:pPr>
            <a:r>
              <a:rPr lang="en-US" b="true" sz="2699">
                <a:solidFill>
                  <a:srgbClr val="03060B"/>
                </a:solidFill>
                <a:latin typeface="Cooper Hewitt Bold"/>
                <a:ea typeface="Cooper Hewitt Bold"/>
                <a:cs typeface="Cooper Hewitt Bold"/>
                <a:sym typeface="Cooper Hewitt Bold"/>
              </a:rPr>
              <a:t>Categories</a:t>
            </a:r>
            <a:r>
              <a:rPr lang="en-US" sz="2699">
                <a:solidFill>
                  <a:srgbClr val="03060B"/>
                </a:solidFill>
                <a:latin typeface="Cooper Hewitt"/>
                <a:ea typeface="Cooper Hewitt"/>
                <a:cs typeface="Cooper Hewitt"/>
                <a:sym typeface="Cooper Hewitt"/>
              </a:rPr>
              <a:t>:</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GET /api/categories: Daftar kategori produk.</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POST /api/categories: Buat kategori baru.</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PUT /api/categories/{id}: Update kategori.</a:t>
            </a:r>
          </a:p>
        </p:txBody>
      </p:sp>
      <p:sp>
        <p:nvSpPr>
          <p:cNvPr name="TextBox 15" id="15"/>
          <p:cNvSpPr txBox="true"/>
          <p:nvPr/>
        </p:nvSpPr>
        <p:spPr>
          <a:xfrm rot="0">
            <a:off x="3106217" y="2525533"/>
            <a:ext cx="8781220" cy="531495"/>
          </a:xfrm>
          <a:prstGeom prst="rect">
            <a:avLst/>
          </a:prstGeom>
        </p:spPr>
        <p:txBody>
          <a:bodyPr anchor="t" rtlCol="false" tIns="0" lIns="0" bIns="0" rIns="0">
            <a:spAutoFit/>
          </a:bodyPr>
          <a:lstStyle/>
          <a:p>
            <a:pPr algn="just">
              <a:lnSpc>
                <a:spcPts val="3779"/>
              </a:lnSpc>
            </a:pPr>
            <a:r>
              <a:rPr lang="en-US" sz="2699" b="true">
                <a:solidFill>
                  <a:srgbClr val="03060B"/>
                </a:solidFill>
                <a:latin typeface="Cooper Hewitt Bold"/>
                <a:ea typeface="Cooper Hewitt Bold"/>
                <a:cs typeface="Cooper Hewitt Bold"/>
                <a:sym typeface="Cooper Hewitt Bold"/>
              </a:rPr>
              <a:t>endpoint API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127156" y="8675034"/>
            <a:ext cx="7406742" cy="2765858"/>
          </a:xfrm>
          <a:custGeom>
            <a:avLst/>
            <a:gdLst/>
            <a:ahLst/>
            <a:cxnLst/>
            <a:rect r="r" b="b" t="t" l="l"/>
            <a:pathLst>
              <a:path h="2765858" w="7406742">
                <a:moveTo>
                  <a:pt x="0" y="2765857"/>
                </a:moveTo>
                <a:lnTo>
                  <a:pt x="7406742" y="2765857"/>
                </a:lnTo>
                <a:lnTo>
                  <a:pt x="7406742" y="0"/>
                </a:lnTo>
                <a:lnTo>
                  <a:pt x="0" y="0"/>
                </a:lnTo>
                <a:lnTo>
                  <a:pt x="0" y="2765857"/>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0" y="317891"/>
            <a:ext cx="8397841" cy="194310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HASIL DAN PEMBAHASAN </a:t>
            </a:r>
          </a:p>
        </p:txBody>
      </p:sp>
      <p:grpSp>
        <p:nvGrpSpPr>
          <p:cNvPr name="Group 4" id="4"/>
          <p:cNvGrpSpPr>
            <a:grpSpLocks noChangeAspect="true"/>
          </p:cNvGrpSpPr>
          <p:nvPr/>
        </p:nvGrpSpPr>
        <p:grpSpPr>
          <a:xfrm rot="0">
            <a:off x="9938842" y="-2431975"/>
            <a:ext cx="15150949" cy="15150949"/>
            <a:chOff x="0" y="0"/>
            <a:chExt cx="7199211" cy="7199211"/>
          </a:xfrm>
        </p:grpSpPr>
        <p:sp>
          <p:nvSpPr>
            <p:cNvPr name="Freeform 5" id="5"/>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28277" t="0" r="-28277" b="0"/>
              </a:stretch>
            </a:blipFill>
          </p:spPr>
        </p:sp>
      </p:grpSp>
      <p:grpSp>
        <p:nvGrpSpPr>
          <p:cNvPr name="Group 6" id="6"/>
          <p:cNvGrpSpPr/>
          <p:nvPr/>
        </p:nvGrpSpPr>
        <p:grpSpPr>
          <a:xfrm rot="-10800000">
            <a:off x="7081683" y="-1769871"/>
            <a:ext cx="7499226" cy="3722217"/>
            <a:chOff x="0" y="0"/>
            <a:chExt cx="812800" cy="403431"/>
          </a:xfrm>
        </p:grpSpPr>
        <p:sp>
          <p:nvSpPr>
            <p:cNvPr name="Freeform 7" id="7"/>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8" id="8"/>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6189229" y="-1769871"/>
            <a:ext cx="7499226" cy="4027778"/>
            <a:chOff x="0" y="0"/>
            <a:chExt cx="812800" cy="436549"/>
          </a:xfrm>
        </p:grpSpPr>
        <p:sp>
          <p:nvSpPr>
            <p:cNvPr name="Freeform 10" id="10"/>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1" id="11"/>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3" id="13"/>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
        <p:nvSpPr>
          <p:cNvPr name="TextBox 14" id="14"/>
          <p:cNvSpPr txBox="true"/>
          <p:nvPr/>
        </p:nvSpPr>
        <p:spPr>
          <a:xfrm rot="0">
            <a:off x="362780" y="3321571"/>
            <a:ext cx="8781220" cy="4817745"/>
          </a:xfrm>
          <a:prstGeom prst="rect">
            <a:avLst/>
          </a:prstGeom>
        </p:spPr>
        <p:txBody>
          <a:bodyPr anchor="t" rtlCol="false" tIns="0" lIns="0" bIns="0" rIns="0">
            <a:spAutoFit/>
          </a:bodyPr>
          <a:lstStyle/>
          <a:p>
            <a:pPr algn="just" marL="582928" indent="-291464" lvl="1">
              <a:lnSpc>
                <a:spcPts val="3779"/>
              </a:lnSpc>
              <a:buFont typeface="Arial"/>
              <a:buChar char="•"/>
            </a:pPr>
            <a:r>
              <a:rPr lang="en-US" b="true" sz="2699">
                <a:solidFill>
                  <a:srgbClr val="03060B"/>
                </a:solidFill>
                <a:latin typeface="Cooper Hewitt Bold"/>
                <a:ea typeface="Cooper Hewitt Bold"/>
                <a:cs typeface="Cooper Hewitt Bold"/>
                <a:sym typeface="Cooper Hewitt Bold"/>
              </a:rPr>
              <a:t>Products</a:t>
            </a:r>
            <a:r>
              <a:rPr lang="en-US" sz="2699">
                <a:solidFill>
                  <a:srgbClr val="03060B"/>
                </a:solidFill>
                <a:latin typeface="Cooper Hewitt"/>
                <a:ea typeface="Cooper Hewitt"/>
                <a:cs typeface="Cooper Hewitt"/>
                <a:sym typeface="Cooper Hewitt"/>
              </a:rPr>
              <a:t>:</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GET /api/products: Daftar produk dengan filter kategori.</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POST /api/products: Buat produk baru.</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DELETE /api/products/{id}: Hapus produk.</a:t>
            </a:r>
          </a:p>
          <a:p>
            <a:pPr algn="just">
              <a:lnSpc>
                <a:spcPts val="3779"/>
              </a:lnSpc>
            </a:pPr>
          </a:p>
          <a:p>
            <a:pPr algn="just" marL="582928" indent="-291464" lvl="1">
              <a:lnSpc>
                <a:spcPts val="3779"/>
              </a:lnSpc>
              <a:buFont typeface="Arial"/>
              <a:buChar char="•"/>
            </a:pPr>
            <a:r>
              <a:rPr lang="en-US" b="true" sz="2699">
                <a:solidFill>
                  <a:srgbClr val="03060B"/>
                </a:solidFill>
                <a:latin typeface="Cooper Hewitt Bold"/>
                <a:ea typeface="Cooper Hewitt Bold"/>
                <a:cs typeface="Cooper Hewitt Bold"/>
                <a:sym typeface="Cooper Hewitt Bold"/>
              </a:rPr>
              <a:t>Transactions</a:t>
            </a:r>
            <a:r>
              <a:rPr lang="en-US" sz="2699">
                <a:solidFill>
                  <a:srgbClr val="03060B"/>
                </a:solidFill>
                <a:latin typeface="Cooper Hewitt"/>
                <a:ea typeface="Cooper Hewitt"/>
                <a:cs typeface="Cooper Hewitt"/>
                <a:sym typeface="Cooper Hewitt"/>
              </a:rPr>
              <a:t>:</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GET /api/transactions: Daftar transaksi dengan paginasi.</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POST /api/transactions: Buat transaksi baru.</a:t>
            </a:r>
          </a:p>
          <a:p>
            <a:pPr algn="just" marL="582928" indent="-291464" lvl="1">
              <a:lnSpc>
                <a:spcPts val="3779"/>
              </a:lnSpc>
              <a:buAutoNum type="arabicPeriod" startAt="1"/>
            </a:pPr>
            <a:r>
              <a:rPr lang="en-US" sz="2699">
                <a:solidFill>
                  <a:srgbClr val="03060B"/>
                </a:solidFill>
                <a:latin typeface="Cooper Hewitt"/>
                <a:ea typeface="Cooper Hewitt"/>
                <a:cs typeface="Cooper Hewitt"/>
                <a:sym typeface="Cooper Hewitt"/>
              </a:rPr>
              <a:t>DELETE /api/transactions/{id}: Hapus transaksi.</a:t>
            </a:r>
          </a:p>
        </p:txBody>
      </p:sp>
      <p:sp>
        <p:nvSpPr>
          <p:cNvPr name="TextBox 15" id="15"/>
          <p:cNvSpPr txBox="true"/>
          <p:nvPr/>
        </p:nvSpPr>
        <p:spPr>
          <a:xfrm rot="0">
            <a:off x="3106217" y="2525533"/>
            <a:ext cx="8781220" cy="531495"/>
          </a:xfrm>
          <a:prstGeom prst="rect">
            <a:avLst/>
          </a:prstGeom>
        </p:spPr>
        <p:txBody>
          <a:bodyPr anchor="t" rtlCol="false" tIns="0" lIns="0" bIns="0" rIns="0">
            <a:spAutoFit/>
          </a:bodyPr>
          <a:lstStyle/>
          <a:p>
            <a:pPr algn="just">
              <a:lnSpc>
                <a:spcPts val="3779"/>
              </a:lnSpc>
            </a:pPr>
            <a:r>
              <a:rPr lang="en-US" sz="2699" b="true">
                <a:solidFill>
                  <a:srgbClr val="03060B"/>
                </a:solidFill>
                <a:latin typeface="Cooper Hewitt Bold"/>
                <a:ea typeface="Cooper Hewitt Bold"/>
                <a:cs typeface="Cooper Hewitt Bold"/>
                <a:sym typeface="Cooper Hewitt Bold"/>
              </a:rPr>
              <a:t>endpoint 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8" id="8"/>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9" id="9"/>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6" id="16"/>
          <p:cNvSpPr txBox="true"/>
          <p:nvPr/>
        </p:nvSpPr>
        <p:spPr>
          <a:xfrm rot="0">
            <a:off x="6128414" y="2710919"/>
            <a:ext cx="11506830" cy="5788821"/>
          </a:xfrm>
          <a:prstGeom prst="rect">
            <a:avLst/>
          </a:prstGeom>
        </p:spPr>
        <p:txBody>
          <a:bodyPr anchor="t" rtlCol="false" tIns="0" lIns="0" bIns="0" rIns="0">
            <a:spAutoFit/>
          </a:bodyPr>
          <a:lstStyle/>
          <a:p>
            <a:pPr algn="just">
              <a:lnSpc>
                <a:spcPts val="4163"/>
              </a:lnSpc>
            </a:pPr>
            <a:r>
              <a:rPr lang="en-US" sz="2973">
                <a:solidFill>
                  <a:srgbClr val="03060B"/>
                </a:solidFill>
                <a:latin typeface="Cooper Hewitt"/>
                <a:ea typeface="Cooper Hewitt"/>
                <a:cs typeface="Cooper Hewitt"/>
                <a:sym typeface="Cooper Hewitt"/>
              </a:rPr>
              <a:t>Sistem REST API yang dibangun dengan menggunakan Node.js, Express, dan MySQL telah berhasil memenuhi tujuan pengembangan dengan hasil yang sangat memuaskan. Sistem ini dirancang dengan prinsip modularitas dan skalabilitas, yang memungkinkan pengembangan lebih lanjut dengan mudah. Performa sistem telah menunjukkan hasil optimal, dengan rata-rata waktu respons API di bawah 200ms. Semua fungsionalitas CRUD berjalan dengan baik, dan keamanan sistem telah diterapkan dengan menggunakan JWT (JSON Web Token), validasi input, serta dokumentasi API yang lengkap. Dengan demikian, sistem ini siap untuk pengembangan lebih lanjut atau penerapan pada skala yang lebih besar.</a:t>
            </a:r>
          </a:p>
        </p:txBody>
      </p:sp>
      <p:sp>
        <p:nvSpPr>
          <p:cNvPr name="Freeform 17" id="17"/>
          <p:cNvSpPr/>
          <p:nvPr/>
        </p:nvSpPr>
        <p:spPr>
          <a:xfrm flipH="false" flipV="false" rot="0">
            <a:off x="1026336" y="4267410"/>
            <a:ext cx="3756087" cy="3521332"/>
          </a:xfrm>
          <a:custGeom>
            <a:avLst/>
            <a:gdLst/>
            <a:ahLst/>
            <a:cxnLst/>
            <a:rect r="r" b="b" t="t" l="l"/>
            <a:pathLst>
              <a:path h="3521332" w="3756087">
                <a:moveTo>
                  <a:pt x="0" y="0"/>
                </a:moveTo>
                <a:lnTo>
                  <a:pt x="3756087" y="0"/>
                </a:lnTo>
                <a:lnTo>
                  <a:pt x="3756087" y="3521331"/>
                </a:lnTo>
                <a:lnTo>
                  <a:pt x="0" y="3521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663554" y="3086100"/>
            <a:ext cx="4801306" cy="97155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KESIMPULAN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23480" y="2060158"/>
            <a:ext cx="5235920" cy="97155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SARAN</a:t>
            </a:r>
          </a:p>
        </p:txBody>
      </p:sp>
      <p:sp>
        <p:nvSpPr>
          <p:cNvPr name="TextBox 4" id="4"/>
          <p:cNvSpPr txBox="true"/>
          <p:nvPr/>
        </p:nvSpPr>
        <p:spPr>
          <a:xfrm rot="0">
            <a:off x="597438" y="3458637"/>
            <a:ext cx="17093124" cy="5544185"/>
          </a:xfrm>
          <a:prstGeom prst="rect">
            <a:avLst/>
          </a:prstGeom>
        </p:spPr>
        <p:txBody>
          <a:bodyPr anchor="t" rtlCol="false" tIns="0" lIns="0" bIns="0" rIns="0">
            <a:spAutoFit/>
          </a:bodyPr>
          <a:lstStyle/>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Optimasi performa</a:t>
            </a:r>
            <a:r>
              <a:rPr lang="en-US" sz="2599">
                <a:solidFill>
                  <a:srgbClr val="03060B"/>
                </a:solidFill>
                <a:latin typeface="Cooper Hewitt"/>
                <a:ea typeface="Cooper Hewitt"/>
                <a:cs typeface="Cooper Hewitt"/>
                <a:sym typeface="Cooper Hewitt"/>
              </a:rPr>
              <a:t> dengan memanfaatkan teknologi caching seperti Redis dan melakukan optimasi pada query-query di MySQL untuk meningkatkan waktu respons.  </a:t>
            </a:r>
          </a:p>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Peningkatan keamanan </a:t>
            </a:r>
            <a:r>
              <a:rPr lang="en-US" sz="2599">
                <a:solidFill>
                  <a:srgbClr val="03060B"/>
                </a:solidFill>
                <a:latin typeface="Cooper Hewitt"/>
                <a:ea typeface="Cooper Hewitt"/>
                <a:cs typeface="Cooper Hewitt"/>
                <a:sym typeface="Cooper Hewitt"/>
              </a:rPr>
              <a:t>dengan menerapkan sistem refresh token dan mekanisme OAuth 2.0 untuk otentikasi yang lebih kuat.  </a:t>
            </a:r>
          </a:p>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Peningkatan skalabilitas sistem </a:t>
            </a:r>
            <a:r>
              <a:rPr lang="en-US" sz="2599">
                <a:solidFill>
                  <a:srgbClr val="03060B"/>
                </a:solidFill>
                <a:latin typeface="Cooper Hewitt"/>
                <a:ea typeface="Cooper Hewitt"/>
                <a:cs typeface="Cooper Hewitt"/>
                <a:sym typeface="Cooper Hewitt"/>
              </a:rPr>
              <a:t>dengan menerapkan arsitektur microservices dan memanfaatkan teknologi containerization seperti Docker dan Kubernetes.  </a:t>
            </a:r>
          </a:p>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Dokumentasi interaktif </a:t>
            </a:r>
            <a:r>
              <a:rPr lang="en-US" sz="2599">
                <a:solidFill>
                  <a:srgbClr val="03060B"/>
                </a:solidFill>
                <a:latin typeface="Cooper Hewitt"/>
                <a:ea typeface="Cooper Hewitt"/>
                <a:cs typeface="Cooper Hewitt"/>
                <a:sym typeface="Cooper Hewitt"/>
              </a:rPr>
              <a:t>yang lebih lengkap dan mudah dipahami dengan menggunakan tools seperti OpenAPI atau Swagger untuk mempermudah pengembangan API lebih lanjut.  </a:t>
            </a:r>
          </a:p>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Penambahan fitur </a:t>
            </a:r>
            <a:r>
              <a:rPr lang="en-US" sz="2599">
                <a:solidFill>
                  <a:srgbClr val="03060B"/>
                </a:solidFill>
                <a:latin typeface="Cooper Hewitt"/>
                <a:ea typeface="Cooper Hewitt"/>
                <a:cs typeface="Cooper Hewitt"/>
                <a:sym typeface="Cooper Hewitt"/>
              </a:rPr>
              <a:t>seperti WebSocket untuk mendukung notifikasi real-time kepada pengguna dan sistem reporting yang lebih komprehensif.  </a:t>
            </a:r>
          </a:p>
          <a:p>
            <a:pPr algn="just" marL="561339" indent="-280669" lvl="1">
              <a:lnSpc>
                <a:spcPts val="3639"/>
              </a:lnSpc>
              <a:buAutoNum type="arabicPeriod" startAt="1"/>
            </a:pPr>
            <a:r>
              <a:rPr lang="en-US" b="true" sz="2599">
                <a:solidFill>
                  <a:srgbClr val="03060B"/>
                </a:solidFill>
                <a:latin typeface="Cooper Hewitt Bold"/>
                <a:ea typeface="Cooper Hewitt Bold"/>
                <a:cs typeface="Cooper Hewitt Bold"/>
                <a:sym typeface="Cooper Hewitt Bold"/>
              </a:rPr>
              <a:t>Automasi pengembangan</a:t>
            </a:r>
            <a:r>
              <a:rPr lang="en-US" sz="2599">
                <a:solidFill>
                  <a:srgbClr val="03060B"/>
                </a:solidFill>
                <a:latin typeface="Cooper Hewitt"/>
                <a:ea typeface="Cooper Hewitt"/>
                <a:cs typeface="Cooper Hewitt"/>
                <a:sym typeface="Cooper Hewitt"/>
              </a:rPr>
              <a:t> melalui penerapan automated testing dan deployment pipeline untuk memastikan kualitas dan kecepatan pengembangan yang lebih baik.</a:t>
            </a:r>
          </a:p>
        </p:txBody>
      </p:sp>
      <p:sp>
        <p:nvSpPr>
          <p:cNvPr name="AutoShape 5" id="5"/>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6" id="6"/>
          <p:cNvGrpSpPr/>
          <p:nvPr/>
        </p:nvGrpSpPr>
        <p:grpSpPr>
          <a:xfrm rot="0">
            <a:off x="4846501" y="9715497"/>
            <a:ext cx="14959109" cy="1677560"/>
            <a:chOff x="0" y="0"/>
            <a:chExt cx="1168701" cy="131062"/>
          </a:xfrm>
        </p:grpSpPr>
        <p:sp>
          <p:nvSpPr>
            <p:cNvPr name="Freeform 7" id="7"/>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8" id="8"/>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DAGdfHISvKE</dc:identifier>
  <dcterms:modified xsi:type="dcterms:W3CDTF">2011-08-01T06:04:30Z</dcterms:modified>
  <cp:revision>1</cp:revision>
  <dc:title>ppt laporan</dc:title>
</cp:coreProperties>
</file>